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82" r:id="rId2"/>
    <p:sldId id="267" r:id="rId3"/>
    <p:sldId id="268" r:id="rId4"/>
    <p:sldId id="269" r:id="rId5"/>
    <p:sldId id="270" r:id="rId6"/>
    <p:sldId id="272" r:id="rId7"/>
    <p:sldId id="273" r:id="rId8"/>
    <p:sldId id="274" r:id="rId9"/>
    <p:sldId id="275" r:id="rId10"/>
    <p:sldId id="271" r:id="rId11"/>
    <p:sldId id="286" r:id="rId12"/>
    <p:sldId id="277" r:id="rId13"/>
    <p:sldId id="284" r:id="rId14"/>
    <p:sldId id="279" r:id="rId15"/>
    <p:sldId id="285" r:id="rId16"/>
    <p:sldId id="281" r:id="rId17"/>
    <p:sldId id="259" r:id="rId18"/>
    <p:sldId id="257" r:id="rId19"/>
    <p:sldId id="261" r:id="rId20"/>
    <p:sldId id="258" r:id="rId21"/>
    <p:sldId id="260" r:id="rId22"/>
    <p:sldId id="263" r:id="rId23"/>
    <p:sldId id="264" r:id="rId24"/>
    <p:sldId id="265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34" autoAdjust="0"/>
    <p:restoredTop sz="94660"/>
  </p:normalViewPr>
  <p:slideViewPr>
    <p:cSldViewPr snapToGrid="0">
      <p:cViewPr>
        <p:scale>
          <a:sx n="60" d="100"/>
          <a:sy n="60" d="100"/>
        </p:scale>
        <p:origin x="4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Number of Different Ads by Neighborhood</a:t>
            </a:r>
          </a:p>
        </c:rich>
      </c:tx>
      <c:layout>
        <c:manualLayout>
          <c:xMode val="edge"/>
          <c:yMode val="edge"/>
          <c:x val="0.20529855643044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Harlem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Sheet1!$A$3:$A$9</c:f>
              <c:strCache>
                <c:ptCount val="7"/>
                <c:pt idx="0">
                  <c:v>Fashion</c:v>
                </c:pt>
                <c:pt idx="1">
                  <c:v>Technology</c:v>
                </c:pt>
                <c:pt idx="2">
                  <c:v>Public safety/health</c:v>
                </c:pt>
                <c:pt idx="3">
                  <c:v>Entertainment/travel</c:v>
                </c:pt>
                <c:pt idx="4">
                  <c:v>Junk food</c:v>
                </c:pt>
                <c:pt idx="5">
                  <c:v>Alcohol/cigarettes</c:v>
                </c:pt>
                <c:pt idx="6">
                  <c:v>Other/miscellaneous</c:v>
                </c:pt>
              </c:strCache>
            </c:strRef>
          </c:cat>
          <c:val>
            <c:numRef>
              <c:f>Sheet1!$B$3:$B$9</c:f>
              <c:numCache>
                <c:formatCode>General</c:formatCode>
                <c:ptCount val="7"/>
                <c:pt idx="0">
                  <c:v>7</c:v>
                </c:pt>
                <c:pt idx="1">
                  <c:v>7</c:v>
                </c:pt>
                <c:pt idx="2">
                  <c:v>25</c:v>
                </c:pt>
                <c:pt idx="3">
                  <c:v>13</c:v>
                </c:pt>
                <c:pt idx="4">
                  <c:v>12</c:v>
                </c:pt>
                <c:pt idx="5">
                  <c:v>28</c:v>
                </c:pt>
                <c:pt idx="6">
                  <c:v>11</c:v>
                </c:pt>
              </c:numCache>
            </c:numRef>
          </c:val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Tribeca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lumMod val="100000"/>
                  </a:schemeClr>
                </a:gs>
                <a:gs pos="78000">
                  <a:schemeClr val="accent3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Sheet1!$A$3:$A$9</c:f>
              <c:strCache>
                <c:ptCount val="7"/>
                <c:pt idx="0">
                  <c:v>Fashion</c:v>
                </c:pt>
                <c:pt idx="1">
                  <c:v>Technology</c:v>
                </c:pt>
                <c:pt idx="2">
                  <c:v>Public safety/health</c:v>
                </c:pt>
                <c:pt idx="3">
                  <c:v>Entertainment/travel</c:v>
                </c:pt>
                <c:pt idx="4">
                  <c:v>Junk food</c:v>
                </c:pt>
                <c:pt idx="5">
                  <c:v>Alcohol/cigarettes</c:v>
                </c:pt>
                <c:pt idx="6">
                  <c:v>Other/miscellaneous</c:v>
                </c:pt>
              </c:strCache>
            </c:strRef>
          </c:cat>
          <c:val>
            <c:numRef>
              <c:f>Sheet1!$C$3:$C$9</c:f>
              <c:numCache>
                <c:formatCode>General</c:formatCode>
                <c:ptCount val="7"/>
                <c:pt idx="0">
                  <c:v>6</c:v>
                </c:pt>
                <c:pt idx="1">
                  <c:v>0</c:v>
                </c:pt>
                <c:pt idx="2">
                  <c:v>21</c:v>
                </c:pt>
                <c:pt idx="3">
                  <c:v>50</c:v>
                </c:pt>
                <c:pt idx="4">
                  <c:v>9</c:v>
                </c:pt>
                <c:pt idx="5">
                  <c:v>13</c:v>
                </c:pt>
                <c:pt idx="6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4278560"/>
        <c:axId val="204275760"/>
      </c:barChart>
      <c:catAx>
        <c:axId val="204278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4275760"/>
        <c:crosses val="autoZero"/>
        <c:auto val="1"/>
        <c:lblAlgn val="ctr"/>
        <c:lblOffset val="100"/>
        <c:noMultiLvlLbl val="0"/>
      </c:catAx>
      <c:valAx>
        <c:axId val="20427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04278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lt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16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sng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6764705882352941E-3"/>
          <c:y val="0.17266941800430122"/>
          <c:w val="0.97303921568627449"/>
          <c:h val="0.82733058199569876"/>
        </c:manualLayout>
      </c:layout>
      <c:pie3DChart>
        <c:varyColors val="1"/>
        <c:ser>
          <c:idx val="0"/>
          <c:order val="0"/>
          <c:tx>
            <c:strRef>
              <c:f>'[psych charts.xlsx]Sheet1'!$B$2</c:f>
              <c:strCache>
                <c:ptCount val="1"/>
                <c:pt idx="0">
                  <c:v>Harlem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layout>
                <c:manualLayout>
                  <c:x val="-4.5652188239588914E-2"/>
                  <c:y val="-4.525863349020089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4.6920304579577493E-2"/>
                  <c:y val="-6.788795023530137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501456336757381"/>
                      <c:h val="0.12898710544707251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11032622143068686"/>
                  <c:y val="-8.100810339400155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67FE3908-A5D5-4A81-93FC-5838CA786368}" type="CATEGORYNAME">
                      <a:rPr lang="en-US" sz="1400" b="1" u="sng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4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[CATEGORY NAME]</a:t>
                    </a:fld>
                    <a:r>
                      <a:rPr lang="en-US" sz="1400" b="1" u="sng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
</a:t>
                    </a:r>
                    <a:fld id="{7E3316AA-AD56-4459-AD8E-DC1EF1D8C45C}" type="PERCENTAGE">
                      <a:rPr lang="en-US" sz="1400" b="1" u="sng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4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[PERCENTAGE]</a:t>
                    </a:fld>
                    <a:endParaRPr lang="en-US" sz="1400" b="1" u="sng" baseline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882808276585957"/>
                      <c:h val="0.1760560842768814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1.7035495475021409E-2"/>
                  <c:y val="2.26293167451004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36091829196912"/>
                      <c:h val="0.16946843873553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"/>
                  <c:y val="3.771552790850074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5.706513544780583E-2"/>
                  <c:y val="8.8003888362036924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ADB71AA4-B888-4963-8A5A-F2FC68E3E8F7}" type="CATEGORYNAME">
                      <a:rPr lang="en-US" sz="1400" b="1" u="sng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4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[CATEGORY NAME]</a:t>
                    </a:fld>
                    <a:r>
                      <a:rPr lang="en-US" sz="1400" b="1" u="sng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
</a:t>
                    </a:r>
                    <a:fld id="{96BB6B10-5D94-426E-81C0-D74F7BAA6886}" type="PERCENTAGE">
                      <a:rPr lang="en-US" sz="1400" b="1" u="sng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4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[PERCENTAGE]</a:t>
                    </a:fld>
                    <a:endParaRPr lang="en-US" sz="1400" b="1" u="sng" baseline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335327504524767"/>
                      <c:h val="0.1879868619294907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6"/>
              <c:layout>
                <c:manualLayout>
                  <c:x val="8.3695578587566016E-2"/>
                  <c:y val="-5.028746953555455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E8A4B0BA-7DF6-4190-9BB4-C7D86648B26C}" type="CATEGORYNAME">
                      <a:rPr lang="en-US" sz="1400"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4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[CATEGORY NAME]</a:t>
                    </a:fld>
                    <a:r>
                      <a:rPr lang="en-US" sz="1400" baseline="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
</a:t>
                    </a:r>
                    <a:fld id="{E328059C-334B-473D-B8FE-65274BBB4C55}" type="PERCENTAGE">
                      <a:rPr lang="en-US" sz="1400" baseline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4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[PERCENTAGE]</a:t>
                    </a:fld>
                    <a:endParaRPr lang="en-US" sz="1400" baseline="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655276052950944"/>
                      <c:h val="0.12898710544707251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'[psych charts.xlsx]Sheet1'!$A$3:$A$9</c:f>
              <c:strCache>
                <c:ptCount val="7"/>
                <c:pt idx="0">
                  <c:v>Fashion</c:v>
                </c:pt>
                <c:pt idx="1">
                  <c:v>Technology</c:v>
                </c:pt>
                <c:pt idx="2">
                  <c:v>Public safety/health</c:v>
                </c:pt>
                <c:pt idx="3">
                  <c:v>Entertainment/travel</c:v>
                </c:pt>
                <c:pt idx="4">
                  <c:v>Junk food</c:v>
                </c:pt>
                <c:pt idx="5">
                  <c:v>Alcohol/cigarettes</c:v>
                </c:pt>
                <c:pt idx="6">
                  <c:v>Other/miscellaneous</c:v>
                </c:pt>
              </c:strCache>
            </c:strRef>
          </c:cat>
          <c:val>
            <c:numRef>
              <c:f>'[psych charts.xlsx]Sheet1'!$B$3:$B$9</c:f>
              <c:numCache>
                <c:formatCode>General</c:formatCode>
                <c:ptCount val="7"/>
                <c:pt idx="0">
                  <c:v>7</c:v>
                </c:pt>
                <c:pt idx="1">
                  <c:v>7</c:v>
                </c:pt>
                <c:pt idx="2">
                  <c:v>25</c:v>
                </c:pt>
                <c:pt idx="3">
                  <c:v>13</c:v>
                </c:pt>
                <c:pt idx="4">
                  <c:v>12</c:v>
                </c:pt>
                <c:pt idx="5">
                  <c:v>28</c:v>
                </c:pt>
                <c:pt idx="6">
                  <c:v>11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sng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9460784313725492E-2"/>
          <c:y val="0.17266941800430122"/>
          <c:w val="0.91053921568627449"/>
          <c:h val="0.82733058199569876"/>
        </c:manualLayout>
      </c:layout>
      <c:pie3DChart>
        <c:varyColors val="1"/>
        <c:ser>
          <c:idx val="0"/>
          <c:order val="0"/>
          <c:tx>
            <c:strRef>
              <c:f>'[psych charts.xlsx]Sheet1'!$B$2</c:f>
              <c:strCache>
                <c:ptCount val="1"/>
                <c:pt idx="0">
                  <c:v>Tribeca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layout>
                <c:manualLayout>
                  <c:x val="1.421439978391119E-2"/>
                  <c:y val="-7.90960627910633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4.0274132721081948E-2"/>
                  <c:y val="9.8870078488828787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10305439843335676"/>
                  <c:y val="6.179379905551832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25F9F5BF-19D7-4EA1-8E51-BA8387D2CF32}" type="CATEGORYNAME">
                      <a:rPr lang="en-US" sz="1400" i="1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4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[CATEGORY NAME]</a:t>
                    </a:fld>
                    <a:r>
                      <a:rPr 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
</a:t>
                    </a:r>
                    <a:fld id="{99444B93-F78C-439C-AD4F-43E0F64A8FC0}" type="PERCENTAGE">
                      <a:rPr lang="en-US" sz="14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4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[PERCENTAGE]</a:t>
                    </a:fld>
                    <a:endParaRPr lang="en-US" sz="1400" baseline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596495534869028"/>
                      <c:h val="0.14341104884804681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0.10186986511803081"/>
                  <c:y val="-0.2916667315420462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173BD185-7788-4C27-9B09-467074048D44}" type="CATEGORYNAME">
                      <a:rPr lang="en-US" sz="14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4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[CATEGORY NAME]</a:t>
                    </a:fld>
                    <a:r>
                      <a:rPr 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
</a:t>
                    </a:r>
                    <a:fld id="{78883FEC-077D-4DCE-B629-83F7F439196F}" type="PERCENTAGE">
                      <a:rPr lang="en-US" sz="140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>
                        <a:defRPr sz="140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[PERCENTAGE]</a:t>
                    </a:fld>
                    <a:endParaRPr lang="en-US" sz="1400" baseline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735668499304481"/>
                      <c:h val="0.16255486510851574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3.55359994597782E-2"/>
                  <c:y val="-6.179379905551827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1.1845333153259398E-2"/>
                  <c:y val="-4.201978335775245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6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086638445549054"/>
                      <c:h val="0.11691386781304057"/>
                    </c:manualLayout>
                  </c15:layout>
                </c:ext>
              </c:extLst>
            </c:dLbl>
            <c:dLbl>
              <c:idx val="6"/>
              <c:layout>
                <c:manualLayout>
                  <c:x val="8.8839998649445501E-2"/>
                  <c:y val="-5.93220470932975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515617838586728"/>
                      <c:h val="0.1268008756619234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'[psych charts.xlsx]Sheet1'!$A$3:$A$9</c:f>
              <c:strCache>
                <c:ptCount val="7"/>
                <c:pt idx="0">
                  <c:v>Fashion</c:v>
                </c:pt>
                <c:pt idx="1">
                  <c:v>Technology</c:v>
                </c:pt>
                <c:pt idx="2">
                  <c:v>Public safety/health</c:v>
                </c:pt>
                <c:pt idx="3">
                  <c:v>Entertainment/travel</c:v>
                </c:pt>
                <c:pt idx="4">
                  <c:v>Junk food</c:v>
                </c:pt>
                <c:pt idx="5">
                  <c:v>Alcohol/cigarettes</c:v>
                </c:pt>
                <c:pt idx="6">
                  <c:v>Other/miscellaneous</c:v>
                </c:pt>
              </c:strCache>
            </c:strRef>
          </c:cat>
          <c:val>
            <c:numRef>
              <c:f>'[psych charts.xlsx]Sheet1'!$B$3:$B$9</c:f>
              <c:numCache>
                <c:formatCode>General</c:formatCode>
                <c:ptCount val="7"/>
                <c:pt idx="0">
                  <c:v>6</c:v>
                </c:pt>
                <c:pt idx="1">
                  <c:v>0</c:v>
                </c:pt>
                <c:pt idx="2">
                  <c:v>21</c:v>
                </c:pt>
                <c:pt idx="3">
                  <c:v>50</c:v>
                </c:pt>
                <c:pt idx="4">
                  <c:v>9</c:v>
                </c:pt>
                <c:pt idx="5">
                  <c:v>13</c:v>
                </c:pt>
                <c:pt idx="6">
                  <c:v>4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Number of Different Ethnicity in Ads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Sheet1!$B$14</c:f>
              <c:strCache>
                <c:ptCount val="1"/>
                <c:pt idx="0">
                  <c:v>Harlem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Sheet1!$A$15:$A$18</c:f>
              <c:strCache>
                <c:ptCount val="4"/>
                <c:pt idx="0">
                  <c:v>African American</c:v>
                </c:pt>
                <c:pt idx="1">
                  <c:v>European American</c:v>
                </c:pt>
                <c:pt idx="2">
                  <c:v>Asian American</c:v>
                </c:pt>
                <c:pt idx="3">
                  <c:v>Other</c:v>
                </c:pt>
              </c:strCache>
            </c:strRef>
          </c:cat>
          <c:val>
            <c:numRef>
              <c:f>Sheet1!$B$15:$B$18</c:f>
              <c:numCache>
                <c:formatCode>General</c:formatCode>
                <c:ptCount val="4"/>
                <c:pt idx="0">
                  <c:v>12</c:v>
                </c:pt>
                <c:pt idx="1">
                  <c:v>10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Sheet1!$C$14</c:f>
              <c:strCache>
                <c:ptCount val="1"/>
                <c:pt idx="0">
                  <c:v>Tribeca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lumMod val="100000"/>
                  </a:schemeClr>
                </a:gs>
                <a:gs pos="78000">
                  <a:schemeClr val="accent3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Sheet1!$A$15:$A$18</c:f>
              <c:strCache>
                <c:ptCount val="4"/>
                <c:pt idx="0">
                  <c:v>African American</c:v>
                </c:pt>
                <c:pt idx="1">
                  <c:v>European American</c:v>
                </c:pt>
                <c:pt idx="2">
                  <c:v>Asian American</c:v>
                </c:pt>
                <c:pt idx="3">
                  <c:v>Other</c:v>
                </c:pt>
              </c:strCache>
            </c:strRef>
          </c:cat>
          <c:val>
            <c:numRef>
              <c:f>Sheet1!$C$15:$C$18</c:f>
              <c:numCache>
                <c:formatCode>General</c:formatCode>
                <c:ptCount val="4"/>
                <c:pt idx="0">
                  <c:v>17</c:v>
                </c:pt>
                <c:pt idx="1">
                  <c:v>68</c:v>
                </c:pt>
                <c:pt idx="2">
                  <c:v>11</c:v>
                </c:pt>
                <c:pt idx="3">
                  <c:v>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91025392"/>
        <c:axId val="291026512"/>
      </c:barChart>
      <c:catAx>
        <c:axId val="291025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91026512"/>
        <c:crosses val="autoZero"/>
        <c:auto val="1"/>
        <c:lblAlgn val="ctr"/>
        <c:lblOffset val="100"/>
        <c:noMultiLvlLbl val="0"/>
      </c:catAx>
      <c:valAx>
        <c:axId val="291026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91025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701385672379191"/>
          <c:y val="0.13654778095919828"/>
          <c:w val="0.33616836498378877"/>
          <c:h val="5.2088582677165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lt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sng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9178743961352656E-2"/>
          <c:y val="0.15461520111744939"/>
          <c:w val="0.85976843927117808"/>
          <c:h val="0.84538479888255058"/>
        </c:manualLayout>
      </c:layout>
      <c:pie3DChart>
        <c:varyColors val="1"/>
        <c:ser>
          <c:idx val="0"/>
          <c:order val="0"/>
          <c:tx>
            <c:strRef>
              <c:f>'[psych charts.xlsx]Sheet1'!$B$14</c:f>
              <c:strCache>
                <c:ptCount val="1"/>
                <c:pt idx="0">
                  <c:v>Harlem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dLbl>
              <c:idx val="0"/>
              <c:layout>
                <c:manualLayout>
                  <c:x val="-0.2427440633245383"/>
                  <c:y val="2.593856655290095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708453659651378"/>
                      <c:h val="0.15516723549488051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0.26649076517150394"/>
                  <c:y val="-8.327645051194537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612137203166227"/>
                      <c:h val="0.17701023890784984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5.8087569831479613E-2"/>
                  <c:y val="2.3519741435741892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4094842361238076E-2"/>
                  <c:y val="-3.102334829216343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'[psych charts.xlsx]Sheet1'!$A$15:$A$18</c:f>
              <c:strCache>
                <c:ptCount val="4"/>
                <c:pt idx="0">
                  <c:v>African American</c:v>
                </c:pt>
                <c:pt idx="1">
                  <c:v>European American</c:v>
                </c:pt>
                <c:pt idx="2">
                  <c:v>Asian American</c:v>
                </c:pt>
                <c:pt idx="3">
                  <c:v>Other</c:v>
                </c:pt>
              </c:strCache>
            </c:strRef>
          </c:cat>
          <c:val>
            <c:numRef>
              <c:f>'[psych charts.xlsx]Sheet1'!$B$15:$B$18</c:f>
              <c:numCache>
                <c:formatCode>General</c:formatCode>
                <c:ptCount val="4"/>
                <c:pt idx="0">
                  <c:v>12</c:v>
                </c:pt>
                <c:pt idx="1">
                  <c:v>10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982797978103665"/>
          <c:y val="0.82016133356138865"/>
          <c:w val="0.26017197735865338"/>
          <c:h val="0.17851667517669506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sng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38412478725195E-2"/>
          <c:y val="0.12396748168828527"/>
          <c:w val="0.81852831154321004"/>
          <c:h val="0.8760325183117148"/>
        </c:manualLayout>
      </c:layout>
      <c:pie3DChart>
        <c:varyColors val="1"/>
        <c:ser>
          <c:idx val="0"/>
          <c:order val="0"/>
          <c:tx>
            <c:strRef>
              <c:f>'[psych charts.xlsx]Sheet1'!$B$14</c:f>
              <c:strCache>
                <c:ptCount val="1"/>
                <c:pt idx="0">
                  <c:v>Tribeca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</c:dPt>
          <c:dLbls>
            <c:dLbl>
              <c:idx val="0"/>
              <c:layout>
                <c:manualLayout>
                  <c:x val="-0.10324776161812145"/>
                  <c:y val="0.1424657070957081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470409522000129"/>
                      <c:h val="0.12556155117771764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1828978622327791"/>
                  <c:y val="-0.2520549023837774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980997624703088"/>
                      <c:h val="0.14199999999999999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2.3752969121140142E-2"/>
                  <c:y val="-0.1671232876712329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3.0878859857482184E-2"/>
                  <c:y val="-8.767123287671234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'[psych charts.xlsx]Sheet1'!$A$15:$A$18</c:f>
              <c:strCache>
                <c:ptCount val="4"/>
                <c:pt idx="0">
                  <c:v>African American</c:v>
                </c:pt>
                <c:pt idx="1">
                  <c:v>European American</c:v>
                </c:pt>
                <c:pt idx="2">
                  <c:v>Asian American</c:v>
                </c:pt>
                <c:pt idx="3">
                  <c:v>Other</c:v>
                </c:pt>
              </c:strCache>
            </c:strRef>
          </c:cat>
          <c:val>
            <c:numRef>
              <c:f>'[psych charts.xlsx]Sheet1'!$B$15:$B$18</c:f>
              <c:numCache>
                <c:formatCode>General</c:formatCode>
                <c:ptCount val="4"/>
                <c:pt idx="0">
                  <c:v>17</c:v>
                </c:pt>
                <c:pt idx="1">
                  <c:v>68</c:v>
                </c:pt>
                <c:pt idx="2">
                  <c:v>11</c:v>
                </c:pt>
                <c:pt idx="3">
                  <c:v>14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379716206640286"/>
          <c:y val="0.80956546341632152"/>
          <c:w val="0.29376401873704194"/>
          <c:h val="0.1900683294180887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C7EFE-99F6-40EF-9C25-641BC885F1EF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4EC32-9368-45FC-A492-3C6E0539A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96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We see advertisements every day: on the streets, on public transportation, on the internet, etc. But what are advertisements? According to Courtland Bovee,...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we could not find any NYC-specific data, but the numbers would probably be similar to or higher than 5,000/day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596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individual and communal levels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Attempt to publish/ share with media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88ABC-9644-49A3-9935-0C259C87FA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1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ex: Children who are shown an advertisement for junk food are more likely to eat while watching a cartoon than children who were primed with a non-food related advertisement. (Harris et al. (2009)); --PRIMING</a:t>
            </a:r>
          </a:p>
          <a:p>
            <a:pPr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ex. Messages such as “Drink Coca-Cola” presented for 1/3000th of a second increased the sale of Coca-Cola in a movie screening by 18.1%--IMPLICIT COGNITION</a:t>
            </a:r>
          </a:p>
          <a:p>
            <a:pPr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ex. Coca-Cola’s advertising campaign “Make it Happy” and #choosehappiness, people who view these ads will associate Coca-Cola with a positive feeling/happiness (aim of the ads), might make you purchase coca</a:t>
            </a:r>
          </a:p>
          <a:p>
            <a:pPr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ex. the Folgers jingle, “The best part of waking up is Folgers in your cup.” instantly recognizable, positive associations, etc. </a:t>
            </a:r>
          </a:p>
        </p:txBody>
      </p:sp>
    </p:spTree>
    <p:extLst>
      <p:ext uri="{BB962C8B-B14F-4D97-AF65-F5344CB8AC3E}">
        <p14:creationId xmlns:p14="http://schemas.microsoft.com/office/powerpoint/2010/main" val="3720438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ex. ads about the dangers of smoking and the harmful health effects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ex. </a:t>
            </a:r>
            <a:r>
              <a:rPr lang="en">
                <a:solidFill>
                  <a:schemeClr val="dk1"/>
                </a:solidFill>
              </a:rPr>
              <a:t>Products such as alcohol and cigarettes may be promoted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ex. one may expect that a particular clothing or makeup brand will make them gorgeous or that a medication will cure them of their disease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ex.  ONLY women taking care of children, etc. </a:t>
            </a:r>
          </a:p>
        </p:txBody>
      </p:sp>
    </p:spTree>
    <p:extLst>
      <p:ext uri="{BB962C8B-B14F-4D97-AF65-F5344CB8AC3E}">
        <p14:creationId xmlns:p14="http://schemas.microsoft.com/office/powerpoint/2010/main" val="43414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Perceived similarity: the perception of dissimilarity should reduce message persuasion; viewers with racial sensitivities may infer that a racially dissimilar actor has different attitudes; high-prejudice whites struggle to identify with a black actor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Tie to lower socioeconomic neighborhoods, more targeting to unhealthy things</a:t>
            </a:r>
          </a:p>
        </p:txBody>
      </p:sp>
    </p:spTree>
    <p:extLst>
      <p:ext uri="{BB962C8B-B14F-4D97-AF65-F5344CB8AC3E}">
        <p14:creationId xmlns:p14="http://schemas.microsoft.com/office/powerpoint/2010/main" val="18103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D2AD7-BD31-48B9-8C8A-7D4EAE7F64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2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447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88ABC-9644-49A3-9935-0C259C87FA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40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– limitations, connections with audience</a:t>
            </a:r>
          </a:p>
          <a:p>
            <a:r>
              <a:rPr lang="en-US" dirty="0" smtClean="0"/>
              <a:t>Alcoholic</a:t>
            </a:r>
            <a:r>
              <a:rPr lang="en-US" baseline="0" dirty="0" smtClean="0"/>
              <a:t> ads targeted those who lean towards alcohol – </a:t>
            </a:r>
            <a:r>
              <a:rPr lang="en-US" baseline="0" dirty="0" err="1" smtClean="0"/>
              <a:t>surondings</a:t>
            </a:r>
            <a:r>
              <a:rPr lang="en-US" baseline="0" dirty="0" smtClean="0"/>
              <a:t>, culture, problems </a:t>
            </a:r>
          </a:p>
          <a:p>
            <a:r>
              <a:rPr lang="en-US" baseline="0" dirty="0" smtClean="0"/>
              <a:t>Consistent with previous research – not sure why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88ABC-9644-49A3-9935-0C259C87FA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7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place we visited in Harlem was wealthier than the actual rough places of Harlem and that all factors in towards our results </a:t>
            </a:r>
          </a:p>
          <a:p>
            <a:r>
              <a:rPr lang="en-US" dirty="0" smtClean="0"/>
              <a:t>Lack of differences b/c of</a:t>
            </a:r>
            <a:r>
              <a:rPr lang="en-US" baseline="0" dirty="0" smtClean="0"/>
              <a:t> chosen neighborhoods</a:t>
            </a:r>
            <a:endParaRPr lang="en-US" dirty="0" smtClean="0"/>
          </a:p>
          <a:p>
            <a:r>
              <a:rPr lang="en-US" dirty="0" smtClean="0"/>
              <a:t>Schedule and location restraints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88ABC-9644-49A3-9935-0C259C87FA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3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6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2386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21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0581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21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4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95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710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4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9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51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7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9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3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2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E59F1-F9A1-4DF8-B05C-347E13D610DA}" type="datetimeFigureOut">
              <a:rPr lang="en-US" smtClean="0"/>
              <a:t>7/29/2015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F2DF4B5-3C02-4173-AF85-ED9F8F4A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9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300" y="-284503"/>
            <a:ext cx="7766936" cy="1646302"/>
          </a:xfrm>
        </p:spPr>
        <p:txBody>
          <a:bodyPr/>
          <a:lstStyle/>
          <a:p>
            <a:pPr algn="ctr"/>
            <a:r>
              <a:rPr lang="en-US" sz="8000" dirty="0" smtClean="0">
                <a:latin typeface="Harrington" panose="04040505050A02020702" pitchFamily="82" charset="0"/>
                <a:cs typeface="Times New Roman" panose="02020603050405020304" pitchFamily="18" charset="0"/>
              </a:rPr>
              <a:t>Ads in the City!</a:t>
            </a:r>
            <a:endParaRPr lang="en-US" sz="8000" dirty="0">
              <a:latin typeface="Harrington" panose="04040505050A02020702" pitchFamily="82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900" y="1179211"/>
            <a:ext cx="7766936" cy="1027854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Advertisements in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Harlem and Tribeca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4056" y="2597527"/>
            <a:ext cx="24374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Tasha McKenzie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Liliana Ramos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Deirdre O’Callaghan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Arielle Chisolm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Gabby Reyes</a:t>
            </a: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Rahul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Gopalakrishnan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Kendel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Jennings</a:t>
            </a:r>
          </a:p>
          <a:p>
            <a:pPr algn="ctr"/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Myesha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Grandsoult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Sophia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Grunin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721" y="1408323"/>
            <a:ext cx="4281079" cy="2858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7" y="3301872"/>
            <a:ext cx="2769577" cy="2392389"/>
          </a:xfrm>
          <a:prstGeom prst="rect">
            <a:avLst/>
          </a:prstGeom>
        </p:spPr>
      </p:pic>
      <p:sp>
        <p:nvSpPr>
          <p:cNvPr id="8" name="AutoShape 2" descr="Image result for nyc subway letter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3598" t="3232" r="3116"/>
          <a:stretch/>
        </p:blipFill>
        <p:spPr>
          <a:xfrm>
            <a:off x="6050528" y="4148609"/>
            <a:ext cx="3111500" cy="24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1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75260" y="-182563"/>
            <a:ext cx="10972800" cy="11430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sz="44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Hypotheses:</a:t>
            </a:r>
            <a:endParaRPr lang="en" sz="44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75260" y="960437"/>
            <a:ext cx="10972800" cy="496757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558786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More health-damaging ads in Harlem but </a:t>
            </a:r>
            <a:endParaRPr lang="e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799" indent="0">
              <a:buClr>
                <a:schemeClr val="dk1"/>
              </a:buClr>
              <a:buSzPct val="100000"/>
              <a:buNone/>
            </a:pP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    more </a:t>
            </a: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health-promoting ads in </a:t>
            </a: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Tribeca</a:t>
            </a:r>
          </a:p>
          <a:p>
            <a:pPr marL="50799" indent="0">
              <a:buClr>
                <a:schemeClr val="dk1"/>
              </a:buClr>
              <a:buSzPct val="100000"/>
              <a:buNone/>
            </a:pPr>
            <a:endParaRPr lang="e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558786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More expensive products and services </a:t>
            </a: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endParaRPr lang="e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799" indent="0">
              <a:buClr>
                <a:schemeClr val="dk1"/>
              </a:buClr>
              <a:buSzPct val="100000"/>
              <a:buNone/>
            </a:pP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    Tribeca</a:t>
            </a:r>
          </a:p>
          <a:p>
            <a:pPr marL="50799" indent="0">
              <a:buClr>
                <a:schemeClr val="dk1"/>
              </a:buClr>
              <a:buSzPct val="100000"/>
              <a:buNone/>
            </a:pPr>
            <a:endParaRPr lang="e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558786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More advertisements featuring European Americans in Tribeca and more ads </a:t>
            </a: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featuring African </a:t>
            </a: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Americans in Harlem</a:t>
            </a:r>
          </a:p>
        </p:txBody>
      </p:sp>
    </p:spTree>
    <p:extLst>
      <p:ext uri="{BB962C8B-B14F-4D97-AF65-F5344CB8AC3E}">
        <p14:creationId xmlns:p14="http://schemas.microsoft.com/office/powerpoint/2010/main" val="45517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769" y="1139825"/>
            <a:ext cx="9439553" cy="2317750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 dirty="0" smtClean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2 neighborhoods </a:t>
            </a:r>
            <a:r>
              <a:rPr lang="en-US" sz="33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3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 •</a:t>
            </a:r>
            <a:r>
              <a:rPr lang="en-US" sz="3300" dirty="0" smtClean="0">
                <a:latin typeface="Arial" panose="020B0604020202020204" pitchFamily="34" charset="0"/>
                <a:cs typeface="Arial" panose="020B0604020202020204" pitchFamily="34" charset="0"/>
              </a:rPr>
              <a:t> Harlem  </a:t>
            </a:r>
            <a:br>
              <a:rPr lang="en-US" sz="33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300" dirty="0">
                <a:latin typeface="Arial" panose="020B0604020202020204" pitchFamily="34" charset="0"/>
                <a:cs typeface="Arial" panose="020B0604020202020204" pitchFamily="34" charset="0"/>
              </a:rPr>
              <a:t>	 • </a:t>
            </a:r>
            <a:r>
              <a:rPr lang="en-US" sz="3300" dirty="0" smtClean="0">
                <a:latin typeface="Arial" panose="020B0604020202020204" pitchFamily="34" charset="0"/>
                <a:cs typeface="Arial" panose="020B0604020202020204" pitchFamily="34" charset="0"/>
              </a:rPr>
              <a:t>Tribeca 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89587" y="123831"/>
            <a:ext cx="8987365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Procedure: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6767" y="2011367"/>
            <a:ext cx="9439553" cy="2581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-&gt; Split up into small groups </a:t>
            </a:r>
            <a:r>
              <a:rPr lang="en-US" sz="3100" dirty="0" smtClean="0"/>
              <a:t/>
            </a:r>
            <a:br>
              <a:rPr lang="en-US" sz="3100" dirty="0" smtClean="0"/>
            </a:b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6767" y="2822568"/>
            <a:ext cx="9439553" cy="2508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100" dirty="0" smtClean="0">
                <a:latin typeface="Arial" panose="020B0604020202020204" pitchFamily="34" charset="0"/>
                <a:cs typeface="Arial" panose="020B0604020202020204" pitchFamily="34" charset="0"/>
              </a:rPr>
              <a:t>-&gt; Survey each area (</a:t>
            </a:r>
            <a:r>
              <a:rPr lang="en-US" sz="31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1 HOUR)</a:t>
            </a:r>
            <a:r>
              <a:rPr lang="en-US" sz="3100" dirty="0" smtClean="0"/>
              <a:t/>
            </a:r>
            <a:br>
              <a:rPr lang="en-US" sz="3100" dirty="0" smtClean="0"/>
            </a:b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26765" y="4592640"/>
            <a:ext cx="9439553" cy="27813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kern="1200" cap="none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-&gt; Photograph </a:t>
            </a:r>
            <a: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(ALL) 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Local Ads </a:t>
            </a:r>
            <a:b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	• no self-advertising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3355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>
          <a:xfrm>
            <a:off x="326747" y="260350"/>
            <a:ext cx="8987365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Walking Map - </a:t>
            </a:r>
            <a:r>
              <a:rPr lang="en-US" sz="3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HARLEM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01" y="990218"/>
            <a:ext cx="6456300" cy="558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435" y="228600"/>
            <a:ext cx="8987365" cy="596900"/>
          </a:xfrm>
        </p:spPr>
        <p:txBody>
          <a:bodyPr>
            <a:normAutofit/>
          </a:bodyPr>
          <a:lstStyle/>
          <a:p>
            <a:pPr algn="ctr"/>
            <a:r>
              <a:rPr lang="en-US" sz="3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Walking Map - </a:t>
            </a:r>
            <a:r>
              <a:rPr lang="en-US" sz="3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TRIBECA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86" y="825500"/>
            <a:ext cx="5811061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44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355509" y="120650"/>
            <a:ext cx="8987365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Taking ACTION…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74" y="2449367"/>
            <a:ext cx="3157538" cy="4210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1" r="27766"/>
          <a:stretch/>
        </p:blipFill>
        <p:spPr>
          <a:xfrm>
            <a:off x="355509" y="1009347"/>
            <a:ext cx="3598738" cy="32313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40" y="857250"/>
            <a:ext cx="3800725" cy="285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76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 txBox="1">
            <a:spLocks/>
          </p:cNvSpPr>
          <p:nvPr/>
        </p:nvSpPr>
        <p:spPr>
          <a:xfrm>
            <a:off x="836773" y="120650"/>
            <a:ext cx="8987365" cy="5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Scoring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4" r="9353"/>
          <a:stretch/>
        </p:blipFill>
        <p:spPr>
          <a:xfrm>
            <a:off x="2127219" y="876340"/>
            <a:ext cx="6018662" cy="5849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" r="6444"/>
          <a:stretch/>
        </p:blipFill>
        <p:spPr>
          <a:xfrm>
            <a:off x="2284341" y="876340"/>
            <a:ext cx="5929216" cy="5432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r="6101"/>
          <a:stretch/>
        </p:blipFill>
        <p:spPr>
          <a:xfrm>
            <a:off x="2466262" y="876527"/>
            <a:ext cx="6554792" cy="5877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3" r="15054"/>
          <a:stretch/>
        </p:blipFill>
        <p:spPr>
          <a:xfrm>
            <a:off x="2613227" y="848213"/>
            <a:ext cx="4603075" cy="5219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19" y="717550"/>
            <a:ext cx="7011378" cy="5868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r="33533"/>
          <a:stretch/>
        </p:blipFill>
        <p:spPr>
          <a:xfrm>
            <a:off x="2849255" y="834091"/>
            <a:ext cx="5521569" cy="5727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18" y="876340"/>
            <a:ext cx="4744112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2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3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6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14" y="27432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Scoring Data:</a:t>
            </a:r>
            <a:r>
              <a:rPr lang="en-US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Ethnicity</a:t>
            </a:r>
            <a:endParaRPr lang="en-US" sz="40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14" y="1223329"/>
            <a:ext cx="970110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50" dirty="0" smtClean="0">
                <a:latin typeface="Arial" panose="020B0604020202020204" pitchFamily="34" charset="0"/>
                <a:cs typeface="Arial" panose="020B0604020202020204" pitchFamily="34" charset="0"/>
              </a:rPr>
              <a:t>Categories for scoring ethnicity represented in ads:</a:t>
            </a:r>
            <a:endParaRPr lang="en-US" sz="32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African American</a:t>
            </a: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European American</a:t>
            </a: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Asian American </a:t>
            </a:r>
          </a:p>
          <a:p>
            <a:pPr lvl="1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41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7274" y="175260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  <a:r>
              <a:rPr lang="en-US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en-US" sz="40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444987"/>
              </p:ext>
            </p:extLst>
          </p:nvPr>
        </p:nvGraphicFramePr>
        <p:xfrm>
          <a:off x="540701" y="1291908"/>
          <a:ext cx="8969058" cy="421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686"/>
                <a:gridCol w="2989686"/>
                <a:gridCol w="2989686"/>
              </a:tblGrid>
              <a:tr h="1054338"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HARLEM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TRIBECA</a:t>
                      </a:r>
                      <a:endParaRPr lang="en-US" sz="2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</a:tr>
              <a:tr h="1054338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r>
                        <a:rPr lang="en-US" sz="26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DISTANCE</a:t>
                      </a:r>
                      <a:endParaRPr lang="en-US" sz="2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 miles</a:t>
                      </a:r>
                      <a:endParaRPr lang="en-US" sz="2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 miles</a:t>
                      </a:r>
                      <a:endParaRPr lang="en-US" sz="2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</a:tr>
              <a:tr h="1054338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ADS</a:t>
                      </a:r>
                      <a:endParaRPr lang="en-US" sz="2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en-US" sz="2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</a:t>
                      </a:r>
                      <a:endParaRPr lang="en-US" sz="2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</a:tr>
              <a:tr h="1054338">
                <a:tc>
                  <a:txBody>
                    <a:bodyPr/>
                    <a:lstStyle/>
                    <a:p>
                      <a:r>
                        <a:rPr lang="en-US" sz="26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ADS PER MILE</a:t>
                      </a:r>
                      <a:endParaRPr lang="en-US" sz="2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 ads/mile</a:t>
                      </a:r>
                      <a:endParaRPr lang="en-US" sz="2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 ads/mile</a:t>
                      </a:r>
                      <a:endParaRPr lang="en-US" sz="2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751" marR="7475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25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(Frequencies)</a:t>
            </a:r>
            <a:endParaRPr lang="en-US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3905860"/>
              </p:ext>
            </p:extLst>
          </p:nvPr>
        </p:nvGraphicFramePr>
        <p:xfrm>
          <a:off x="365760" y="1075385"/>
          <a:ext cx="5394961" cy="5182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3862"/>
                <a:gridCol w="1380777"/>
                <a:gridCol w="1460322"/>
              </a:tblGrid>
              <a:tr h="72347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 ads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Harlem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Tribeca</a:t>
                      </a:r>
                    </a:p>
                  </a:txBody>
                  <a:tcPr marL="9525" marR="9525" marT="9525" marB="0" anchor="b"/>
                </a:tc>
              </a:tr>
              <a:tr h="589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Fashion</a:t>
                      </a:r>
                    </a:p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</a:tr>
              <a:tr h="589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Technology</a:t>
                      </a:r>
                    </a:p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</a:tr>
              <a:tr h="61980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Public safety</a:t>
                      </a: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health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</a:tr>
              <a:tr h="589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Entertainment</a:t>
                      </a: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</a:p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travel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</a:tr>
              <a:tr h="589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Junk </a:t>
                      </a: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</a:t>
                      </a:r>
                    </a:p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</a:tr>
              <a:tr h="872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Alcohol/cigarettes</a:t>
                      </a:r>
                    </a:p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</a:tr>
              <a:tr h="589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</a:t>
                      </a:r>
                    </a:p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0950188"/>
              </p:ext>
            </p:extLst>
          </p:nvPr>
        </p:nvGraphicFramePr>
        <p:xfrm>
          <a:off x="6024880" y="1063496"/>
          <a:ext cx="5839460" cy="5165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03020" y="6137850"/>
            <a:ext cx="413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l-GR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(6) = 38.338,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001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07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4" y="198120"/>
            <a:ext cx="8596668" cy="1320800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(Percentages) </a:t>
            </a:r>
            <a:endParaRPr lang="en-US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95594811"/>
              </p:ext>
            </p:extLst>
          </p:nvPr>
        </p:nvGraphicFramePr>
        <p:xfrm>
          <a:off x="220134" y="1136470"/>
          <a:ext cx="5007427" cy="5050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80782094"/>
              </p:ext>
            </p:extLst>
          </p:nvPr>
        </p:nvGraphicFramePr>
        <p:xfrm>
          <a:off x="5047814" y="1130797"/>
          <a:ext cx="5360761" cy="5138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59619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-647700" y="-60045"/>
            <a:ext cx="10972800" cy="11432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sz="5333" dirty="0"/>
              <a:t>					</a:t>
            </a:r>
            <a:r>
              <a:rPr lang="en" sz="5400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Advertising</a:t>
            </a:r>
            <a:r>
              <a:rPr lang="en" sz="5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66700" y="754581"/>
            <a:ext cx="9144000" cy="4967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3333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Advertising is the nonpersonal communication of information usually paid for and usually persuasive in nature about products, services or ideas by identified sponsors through the various media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.“ (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Bovee, 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1992)</a:t>
            </a:r>
          </a:p>
          <a:p>
            <a:pPr>
              <a:lnSpc>
                <a:spcPct val="115000"/>
              </a:lnSpc>
            </a:pP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person living in a city can be exposed to up to 5,000 ads in a single day </a:t>
            </a:r>
            <a:endParaRPr lang="en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½ of the 4,110 people interviewed said they believed advertising today is out of control.  (Yankelovich, 2008)</a:t>
            </a:r>
          </a:p>
        </p:txBody>
      </p:sp>
      <p:pic>
        <p:nvPicPr>
          <p:cNvPr id="32" name="Shape 32"/>
          <p:cNvPicPr preferRelativeResize="0"/>
          <p:nvPr/>
        </p:nvPicPr>
        <p:blipFill rotWithShape="1">
          <a:blip r:embed="rId3">
            <a:alphaModFix/>
          </a:blip>
          <a:srcRect l="7662" r="7417"/>
          <a:stretch/>
        </p:blipFill>
        <p:spPr>
          <a:xfrm>
            <a:off x="9490679" y="3816843"/>
            <a:ext cx="2354580" cy="190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http://thesilentmajority.files.wordpress.com/2012/10/dscn7902-copy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3" r="9163"/>
          <a:stretch/>
        </p:blipFill>
        <p:spPr bwMode="auto">
          <a:xfrm>
            <a:off x="9330721" y="1148378"/>
            <a:ext cx="2514538" cy="223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8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600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  <a:r>
              <a:rPr lang="en-US" sz="3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Ethnicity Represented</a:t>
            </a:r>
            <a:endParaRPr lang="en-US" sz="3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64153696"/>
              </p:ext>
            </p:extLst>
          </p:nvPr>
        </p:nvGraphicFramePr>
        <p:xfrm>
          <a:off x="365760" y="1099239"/>
          <a:ext cx="4937760" cy="398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280"/>
                <a:gridCol w="1371600"/>
                <a:gridCol w="1325880"/>
              </a:tblGrid>
              <a:tr h="768882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Ethnicity of people represented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Harlem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Tribeca</a:t>
                      </a:r>
                    </a:p>
                  </a:txBody>
                  <a:tcPr marL="9525" marR="9525" marT="9525" marB="0" anchor="b"/>
                </a:tc>
              </a:tr>
              <a:tr h="55906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African American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</a:tr>
              <a:tr h="55906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European American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</a:tr>
              <a:tr h="55906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Asian American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</a:tr>
              <a:tr h="55906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9150987"/>
              </p:ext>
            </p:extLst>
          </p:nvPr>
        </p:nvGraphicFramePr>
        <p:xfrm>
          <a:off x="5760720" y="1028700"/>
          <a:ext cx="6057900" cy="5303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70000" y="5194300"/>
            <a:ext cx="414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</a:t>
            </a:r>
            <a:r>
              <a:rPr lang="el-GR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 = 12.932,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.005</a:t>
            </a:r>
          </a:p>
        </p:txBody>
      </p:sp>
    </p:spTree>
    <p:extLst>
      <p:ext uri="{BB962C8B-B14F-4D97-AF65-F5344CB8AC3E}">
        <p14:creationId xmlns:p14="http://schemas.microsoft.com/office/powerpoint/2010/main" val="327036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74" y="220980"/>
            <a:ext cx="9266766" cy="1320800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ETHNICITY </a:t>
            </a:r>
            <a:r>
              <a:rPr lang="en-US" sz="4000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0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Percentages</a:t>
            </a:r>
            <a:r>
              <a:rPr lang="en-US" sz="4000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0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176220"/>
              </p:ext>
            </p:extLst>
          </p:nvPr>
        </p:nvGraphicFramePr>
        <p:xfrm>
          <a:off x="0" y="1206801"/>
          <a:ext cx="5449548" cy="4905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137579"/>
              </p:ext>
            </p:extLst>
          </p:nvPr>
        </p:nvGraphicFramePr>
        <p:xfrm>
          <a:off x="5452669" y="1207569"/>
          <a:ext cx="5223352" cy="4896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5706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43" y="166687"/>
            <a:ext cx="6478588" cy="1447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sz="4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843" y="912218"/>
            <a:ext cx="8623300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More alcohol advertisement in Harlem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More entertainment advertisement in Tribeca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Tribeca ads represented mostly Caucasians while Harlem ads represented a mix of African Americans and Caucasians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Surprisingly, we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found slightly more health promoting ads in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Harlem than Tribeca;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only slightly more junk food ads in Harlem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Unexpectedly,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there were more technology ads in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Harlem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47" y="166687"/>
            <a:ext cx="1695449" cy="254317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724362" y="890586"/>
            <a:ext cx="681976" cy="4048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43" y="5071864"/>
            <a:ext cx="1257300" cy="167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128" y="2850639"/>
            <a:ext cx="1512094" cy="2016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59" y="5045074"/>
            <a:ext cx="1235868" cy="1647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05" y="5045074"/>
            <a:ext cx="1285876" cy="1714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651" y="5071864"/>
            <a:ext cx="2125660" cy="1594245"/>
          </a:xfrm>
          <a:prstGeom prst="rect">
            <a:avLst/>
          </a:prstGeom>
        </p:spPr>
      </p:pic>
      <p:sp>
        <p:nvSpPr>
          <p:cNvPr id="16" name="Bent-Up Arrow 15"/>
          <p:cNvSpPr/>
          <p:nvPr/>
        </p:nvSpPr>
        <p:spPr>
          <a:xfrm rot="8671396">
            <a:off x="614335" y="5194079"/>
            <a:ext cx="660400" cy="74791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-Up Arrow 17"/>
          <p:cNvSpPr/>
          <p:nvPr/>
        </p:nvSpPr>
        <p:spPr>
          <a:xfrm rot="2324360" flipV="1">
            <a:off x="8651901" y="5123442"/>
            <a:ext cx="660400" cy="82486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848993" y="3224668"/>
            <a:ext cx="681976" cy="4048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99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88" y="86213"/>
            <a:ext cx="8534400" cy="1507067"/>
          </a:xfrm>
        </p:spPr>
        <p:txBody>
          <a:bodyPr/>
          <a:lstStyle/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r>
              <a:rPr lang="en-US" u="sng" dirty="0" smtClean="0"/>
              <a:t> </a:t>
            </a:r>
            <a:endParaRPr lang="en-US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924300" y="4346199"/>
            <a:ext cx="610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1820" y="790392"/>
            <a:ext cx="58585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Agencies target specific types of people in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specific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neighborhoods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Ex: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alcoholic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ads/entertainment ads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Harlem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 blacks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Tribeca-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whites, Hispanics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other health related differences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Community effort to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making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change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technology ads found in Tribeca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Possibly because technology could be advertised online rather than the neighborhood itself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 technology advertised in Harlem was not advanced or expensive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14" y="1955252"/>
            <a:ext cx="1666875" cy="222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08" y="1955252"/>
            <a:ext cx="1701800" cy="2269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29" y="4346199"/>
            <a:ext cx="1687595" cy="22501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08" y="4346199"/>
            <a:ext cx="2085625" cy="15642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36011" y="741149"/>
            <a:ext cx="6935096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Entertainment Ads</a:t>
            </a:r>
            <a:endParaRPr lang="en-US" sz="3000" b="1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8152609" y="1327815"/>
            <a:ext cx="301900" cy="4266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own Arrow 20"/>
          <p:cNvSpPr/>
          <p:nvPr/>
        </p:nvSpPr>
        <p:spPr>
          <a:xfrm>
            <a:off x="9069781" y="1347584"/>
            <a:ext cx="301900" cy="4266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>
            <a:off x="7216101" y="1295147"/>
            <a:ext cx="301900" cy="42668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1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 animBg="1"/>
      <p:bldP spid="21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03" y="176788"/>
            <a:ext cx="5094288" cy="1104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u="sng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Limitations:</a:t>
            </a:r>
            <a:endParaRPr lang="en-US" sz="4000" b="1" u="sng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903" y="962967"/>
            <a:ext cx="85852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Chosen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neighborhoods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Limited area covered; randomly chosen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Potential errors in scoring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   (Ex: in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identifying </a:t>
            </a:r>
            <a:r>
              <a:rPr lang="en-US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ethnicity)</a:t>
            </a:r>
            <a:endParaRPr lang="en-US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inter-rater reliability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groups decided whether or not something was an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advertisement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cs typeface="Times New Roman" panose="02020603050405020304" pitchFamily="18" charset="0"/>
              </a:rPr>
              <a:t/>
            </a:r>
            <a:br>
              <a:rPr lang="en-US" sz="2400" dirty="0">
                <a:cs typeface="Times New Roman" panose="02020603050405020304" pitchFamily="18" charset="0"/>
              </a:rPr>
            </a:b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903" y="4722860"/>
            <a:ext cx="2985294" cy="2032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119" y="4725432"/>
            <a:ext cx="3048000" cy="20299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0500" y="4254500"/>
            <a:ext cx="240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40800" y="5880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11846" y="4089857"/>
            <a:ext cx="2642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Harlem</a:t>
            </a:r>
            <a:endParaRPr lang="en-US" sz="3200" b="1" u="sng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58761" y="4140657"/>
            <a:ext cx="185840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Tribeca</a:t>
            </a:r>
            <a:endParaRPr lang="en-US" sz="3200" b="1" u="sng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11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42" y="4766696"/>
            <a:ext cx="2392403" cy="180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36" y="189673"/>
            <a:ext cx="11580643" cy="1507067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Implications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Future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irections</a:t>
            </a:r>
            <a:r>
              <a:rPr lang="en-US" sz="3200" dirty="0" smtClean="0">
                <a:latin typeface="Broadway" panose="04040905080B02020502" pitchFamily="82" charset="0"/>
              </a:rPr>
              <a:t/>
            </a:r>
            <a:br>
              <a:rPr lang="en-US" sz="3200" dirty="0" smtClean="0">
                <a:latin typeface="Broadway" panose="04040905080B02020502" pitchFamily="82" charset="0"/>
              </a:rPr>
            </a:br>
            <a:r>
              <a:rPr lang="en-US" sz="3200" dirty="0">
                <a:latin typeface="Broadway" panose="04040905080B02020502" pitchFamily="82" charset="0"/>
              </a:rPr>
              <a:t/>
            </a:r>
            <a:br>
              <a:rPr lang="en-US" sz="3200" dirty="0">
                <a:latin typeface="Broadway" panose="04040905080B02020502" pitchFamily="82" charset="0"/>
              </a:rPr>
            </a:br>
            <a:endParaRPr lang="en-US" sz="3200" dirty="0">
              <a:latin typeface="Broadway" panose="04040905080B020205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310" y="1549870"/>
            <a:ext cx="6045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Although neighborhood targeting of health related ads may be decreasing, we should continue striving to bring this information to the awareness of the 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Advertisement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should be more diverse and attempt to target all the minorities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directions: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More thorough coverage of the area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More detailed analysis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ore accurate 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867" y="2902850"/>
            <a:ext cx="1716257" cy="175679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797846" y="3967558"/>
            <a:ext cx="388767" cy="1143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9692">
            <a:off x="6665866" y="696928"/>
            <a:ext cx="1492003" cy="1989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7274">
            <a:off x="8498233" y="716609"/>
            <a:ext cx="1480732" cy="1974310"/>
          </a:xfrm>
          <a:prstGeom prst="rect">
            <a:avLst/>
          </a:prstGeom>
        </p:spPr>
      </p:pic>
      <p:cxnSp>
        <p:nvCxnSpPr>
          <p:cNvPr id="19" name="Elbow Connector 18"/>
          <p:cNvCxnSpPr/>
          <p:nvPr/>
        </p:nvCxnSpPr>
        <p:spPr>
          <a:xfrm flipV="1">
            <a:off x="5916990" y="2312332"/>
            <a:ext cx="683505" cy="525614"/>
          </a:xfrm>
          <a:prstGeom prst="bentConnector3">
            <a:avLst>
              <a:gd name="adj1" fmla="val 394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1107" y="4735024"/>
            <a:ext cx="2392403" cy="18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1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74634" y="95620"/>
            <a:ext cx="10972800" cy="745661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sz="4000" u="sng" dirty="0">
                <a:latin typeface="Arial" panose="020B0604020202020204" pitchFamily="34" charset="0"/>
                <a:cs typeface="Arial" panose="020B0604020202020204" pitchFamily="34" charset="0"/>
              </a:rPr>
              <a:t>How Advertising </a:t>
            </a:r>
            <a:r>
              <a:rPr lang="en" sz="4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Works:</a:t>
            </a:r>
            <a:endParaRPr lang="en" sz="4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74634" y="841281"/>
            <a:ext cx="10475437" cy="456144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48722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Explicit cognition – </a:t>
            </a:r>
            <a:r>
              <a:rPr lang="en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conscous</a:t>
            </a:r>
          </a:p>
          <a:p>
            <a:pPr marL="609585" indent="-448722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Implicit congiton </a:t>
            </a:r>
            <a:r>
              <a:rPr lang="en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unconscious</a:t>
            </a:r>
          </a:p>
          <a:p>
            <a:pPr marL="903803" lvl="1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Priming</a:t>
            </a:r>
            <a:r>
              <a:rPr lang="e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 factors can very subtly influence and alter a person’s unconscious mind, leading to changes in behavior </a:t>
            </a:r>
          </a:p>
          <a:p>
            <a:pPr marL="560903" lvl="1" indent="0">
              <a:buClr>
                <a:srgbClr val="000000"/>
              </a:buClr>
              <a:buSzPct val="100000"/>
              <a:buNone/>
            </a:pPr>
            <a:r>
              <a:rPr lang="en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(</a:t>
            </a: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Herbert, 2011)</a:t>
            </a:r>
          </a:p>
          <a:p>
            <a:pPr>
              <a:buNone/>
            </a:pP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448722">
              <a:buClr>
                <a:srgbClr val="000000"/>
              </a:buClr>
              <a:buSzPct val="100000"/>
              <a:buFont typeface="Arial"/>
              <a:buChar char="●"/>
            </a:pPr>
            <a:endParaRPr lang="en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448722">
              <a:buClr>
                <a:srgbClr val="000000"/>
              </a:buClr>
              <a:buSzPct val="100000"/>
              <a:buFont typeface="Arial"/>
              <a:buChar char="●"/>
            </a:pPr>
            <a:endParaRPr lang="en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0863" indent="0">
              <a:buClr>
                <a:srgbClr val="000000"/>
              </a:buClr>
              <a:buSzPct val="100000"/>
              <a:buNone/>
            </a:pPr>
            <a:endParaRPr lang="en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448722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cognition </a:t>
            </a:r>
            <a:r>
              <a:rPr lang="en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both implicit and explicit</a:t>
            </a:r>
          </a:p>
          <a:p>
            <a:pPr marL="903813" lvl="1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Ads </a:t>
            </a: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positive feelings and memories that we associate with a particular brand</a:t>
            </a:r>
          </a:p>
          <a:p>
            <a:pPr marL="903813" lvl="1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</a:t>
            </a: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process, we are encouraged to buy a product at a later date</a:t>
            </a:r>
          </a:p>
          <a:p>
            <a:pPr marL="903813" lvl="1" indent="-342900">
              <a:buClr>
                <a:srgbClr val="0000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Stories</a:t>
            </a: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songs/jingles, and images create a focus on the brand </a:t>
            </a:r>
            <a:r>
              <a:rPr lang="en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560913" lvl="1" indent="0">
              <a:buClr>
                <a:srgbClr val="000000"/>
              </a:buClr>
              <a:buSzPct val="100000"/>
              <a:buNone/>
            </a:pPr>
            <a:r>
              <a:rPr lang="en" sz="2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(</a:t>
            </a:r>
            <a:r>
              <a:rPr lang="e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Hollis, 2011)</a:t>
            </a:r>
          </a:p>
          <a:p>
            <a:pPr>
              <a:buNone/>
            </a:pPr>
            <a:endParaRPr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annaclarkeblog.files.wordpress.com/2014/07/coca_cola_happiness_first_brand_sense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72" y="2609506"/>
            <a:ext cx="4078787" cy="152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770" r="428"/>
          <a:stretch/>
        </p:blipFill>
        <p:spPr>
          <a:xfrm>
            <a:off x="10408920" y="5018330"/>
            <a:ext cx="1691640" cy="155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06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0" y="-112667"/>
            <a:ext cx="10972800" cy="11430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sz="4800" dirty="0">
                <a:latin typeface="Arial" panose="020B0604020202020204" pitchFamily="34" charset="0"/>
                <a:cs typeface="Arial" panose="020B0604020202020204" pitchFamily="34" charset="0"/>
              </a:rPr>
              <a:t>Effects of Advertising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-83670" y="1002552"/>
            <a:ext cx="8211671" cy="496757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507987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600" b="1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</a:p>
          <a:p>
            <a:pPr marL="1104881" lvl="1" indent="-342900">
              <a:spcBef>
                <a:spcPts val="8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Encourages </a:t>
            </a:r>
            <a:r>
              <a:rPr lang="en" sz="2500" dirty="0">
                <a:latin typeface="Arial" panose="020B0604020202020204" pitchFamily="34" charset="0"/>
                <a:cs typeface="Arial" panose="020B0604020202020204" pitchFamily="34" charset="0"/>
              </a:rPr>
              <a:t>economy, creates jobs </a:t>
            </a:r>
            <a:endParaRPr lang="en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1981" lvl="1" indent="0">
              <a:spcBef>
                <a:spcPts val="800"/>
              </a:spcBef>
              <a:buClr>
                <a:schemeClr val="dk1"/>
              </a:buClr>
              <a:buSzPct val="100000"/>
              <a:buNone/>
            </a:pPr>
            <a:r>
              <a:rPr lang="en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sz="2500" dirty="0">
                <a:latin typeface="Arial" panose="020B0604020202020204" pitchFamily="34" charset="0"/>
                <a:cs typeface="Arial" panose="020B0604020202020204" pitchFamily="34" charset="0"/>
              </a:rPr>
              <a:t>Morley </a:t>
            </a: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2015)</a:t>
            </a:r>
          </a:p>
          <a:p>
            <a:pPr marL="1104881" lvl="1" indent="-342900">
              <a:spcBef>
                <a:spcPts val="8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Public </a:t>
            </a:r>
            <a:r>
              <a:rPr lang="en" sz="2500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Announcements </a:t>
            </a:r>
            <a:endParaRPr lang="en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1981" lvl="1" indent="0">
              <a:spcBef>
                <a:spcPts val="800"/>
              </a:spcBef>
              <a:buClr>
                <a:schemeClr val="dk1"/>
              </a:buClr>
              <a:buSzPct val="100000"/>
              <a:buNone/>
            </a:pP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e.g., promoting physical/mental health or safety)</a:t>
            </a:r>
            <a:endParaRPr lang="en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0">
              <a:spcBef>
                <a:spcPts val="800"/>
              </a:spcBef>
              <a:buNone/>
            </a:pPr>
            <a:endParaRPr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507987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600" b="1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</a:p>
          <a:p>
            <a:pPr marL="1219170" lvl="1" indent="-457189">
              <a:spcBef>
                <a:spcPts val="8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health messages </a:t>
            </a:r>
          </a:p>
          <a:p>
            <a:pPr marL="761981" lvl="1" indent="0">
              <a:spcBef>
                <a:spcPts val="800"/>
              </a:spcBef>
              <a:buClr>
                <a:schemeClr val="dk1"/>
              </a:buClr>
              <a:buSzPct val="100000"/>
              <a:buNone/>
            </a:pPr>
            <a:r>
              <a:rPr lang="en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(Samuels et al., 2007)</a:t>
            </a:r>
          </a:p>
          <a:p>
            <a:pPr marL="1219170" lvl="1" indent="-457189">
              <a:spcBef>
                <a:spcPts val="8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Unrealistic expectations</a:t>
            </a:r>
          </a:p>
          <a:p>
            <a:pPr marL="1219170" lvl="1" indent="-457189">
              <a:spcBef>
                <a:spcPts val="8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Promotion of stereotypes (Finn, 2015)</a:t>
            </a:r>
            <a:endParaRPr lang="en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lh5.googleusercontent.com/tmfG4hPuaZJ3isC8-HZrYx4ih3KhTBuuWTdlWYWyqu5qntz4T8LFULKAHQxdP2Fj7EJa3cBVhNZWN6BsFXjGIFnn4OMN3UZMxTKutUA-qqxo8HsWJgpkMV3cCW89cwYAR8mDzq2kT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50" y="342900"/>
            <a:ext cx="2657501" cy="343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3073" b="2224"/>
          <a:stretch/>
        </p:blipFill>
        <p:spPr>
          <a:xfrm>
            <a:off x="7556501" y="3954781"/>
            <a:ext cx="4175874" cy="26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6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220980" y="0"/>
            <a:ext cx="10972800" cy="11430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n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Targeting and Advertisements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0" y="1143000"/>
            <a:ext cx="10972800" cy="592042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507987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Targeting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marketing that is aimed 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at a 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set of buyers who share common needs and 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characteristics </a:t>
            </a:r>
            <a:endParaRPr lang="en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598" indent="0">
              <a:buClr>
                <a:schemeClr val="dk1"/>
              </a:buClr>
              <a:buSzPct val="100000"/>
              <a:buNone/>
            </a:pP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Kotler, Armstrong,&amp; Starr 1991) </a:t>
            </a:r>
          </a:p>
          <a:p>
            <a:pPr marL="1009635" lvl="1" indent="-507987"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Perceived similarity/dissimilarity </a:t>
            </a:r>
            <a:endParaRPr lang="e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1648" lvl="1" indent="0">
              <a:buClr>
                <a:schemeClr val="dk1"/>
              </a:buClr>
              <a:buSzPct val="100000"/>
              <a:buNone/>
            </a:pP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DiMeo 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Whittler, 1991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501648" lvl="1" indent="0">
              <a:buClr>
                <a:schemeClr val="dk1"/>
              </a:buClr>
              <a:buSzPct val="100000"/>
              <a:buNone/>
            </a:pPr>
            <a:endParaRPr lang="e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9585" indent="-507987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200" b="1" dirty="0">
                <a:latin typeface="Arial" panose="020B0604020202020204" pitchFamily="34" charset="0"/>
                <a:cs typeface="Arial" panose="020B0604020202020204" pitchFamily="34" charset="0"/>
              </a:rPr>
              <a:t>Racial targeting 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is when media specifically targets one racial group (Green, 1999)</a:t>
            </a:r>
          </a:p>
          <a:p>
            <a:pPr marL="958848" lvl="1" indent="-457200"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Advertising </a:t>
            </a:r>
            <a:r>
              <a:rPr lang="e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of alcohol and other unhealthy products </a:t>
            </a:r>
            <a:r>
              <a:rPr lang="en" sz="3200" dirty="0">
                <a:latin typeface="Arial" panose="020B0604020202020204" pitchFamily="34" charset="0"/>
                <a:cs typeface="Arial" panose="020B0604020202020204" pitchFamily="34" charset="0"/>
              </a:rPr>
              <a:t>is concentrated in racial/ethnic minority areas</a:t>
            </a:r>
          </a:p>
        </p:txBody>
      </p:sp>
    </p:spTree>
    <p:extLst>
      <p:ext uri="{BB962C8B-B14F-4D97-AF65-F5344CB8AC3E}">
        <p14:creationId xmlns:p14="http://schemas.microsoft.com/office/powerpoint/2010/main" val="225108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56547" y="4465733"/>
            <a:ext cx="7972213" cy="13643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Harlem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is a large neighborhood within the northern section of the NYC borough of Manhattan. Since the 1920’s Harlem has been known as a major African American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residential, cultural,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and business center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6547" y="278221"/>
            <a:ext cx="7111153" cy="762000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 fontScale="25000" lnSpcReduction="20000"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	</a:t>
            </a:r>
            <a:r>
              <a:rPr lang="en-US" sz="17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HARLEM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</a:t>
            </a:r>
          </a:p>
        </p:txBody>
      </p:sp>
      <p:pic>
        <p:nvPicPr>
          <p:cNvPr id="3" name="Picture 2" descr="harlem-center-04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47" y="1819112"/>
            <a:ext cx="4191000" cy="2514600"/>
          </a:xfrm>
          <a:prstGeom prst="rect">
            <a:avLst/>
          </a:prstGeom>
        </p:spPr>
      </p:pic>
      <p:pic>
        <p:nvPicPr>
          <p:cNvPr id="7" name="Picture 6" descr="ss-125th-4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854441"/>
            <a:ext cx="3733800" cy="24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6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4" y="106138"/>
            <a:ext cx="8596668" cy="808262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Demographics in Central Harlem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13" y="914400"/>
            <a:ext cx="9388019" cy="5760720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Average income in Harlem is $40,000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ore people live below the poverty line in Harlem than in other neighborhood in NY</a:t>
            </a:r>
          </a:p>
          <a:p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20% of residents have a BA 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degree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(Data Source: US Census 2000/NYC Department of City Planning)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34" y="2640330"/>
            <a:ext cx="5732011" cy="23088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366" y="2491663"/>
            <a:ext cx="4488445" cy="260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98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300px-Tribeca_wbroadway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1" b="21881"/>
          <a:stretch>
            <a:fillRect/>
          </a:stretch>
        </p:blipFill>
        <p:spPr>
          <a:xfrm>
            <a:off x="1272628" y="1123916"/>
            <a:ext cx="7503101" cy="3919685"/>
          </a:xfrm>
        </p:spPr>
      </p:pic>
      <p:sp>
        <p:nvSpPr>
          <p:cNvPr id="5" name="TextBox 4"/>
          <p:cNvSpPr txBox="1"/>
          <p:nvPr/>
        </p:nvSpPr>
        <p:spPr>
          <a:xfrm>
            <a:off x="297180" y="5043601"/>
            <a:ext cx="104927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Tribeca 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neighborhood in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lower Manhattan, NYC. 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Its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name is a portmanteau from “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Triangle Below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Canal 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Street”, 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although it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actual </a:t>
            </a: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shape is like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trapezoid.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Its 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bounded by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Canal Street, West Street 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Broadway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and either Chambers or Vessey Streets.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6539" y="301224"/>
            <a:ext cx="6882553" cy="704615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txBody>
          <a:bodyPr wrap="square" rtlCol="0">
            <a:normAutofit fontScale="47500" lnSpcReduction="20000"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	</a:t>
            </a:r>
            <a:r>
              <a:rPr lang="en-US" sz="93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TRIBECA</a:t>
            </a:r>
            <a:endParaRPr lang="en-US" sz="9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6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096" y="170108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Demographics in Tribeca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096" y="1115769"/>
            <a:ext cx="9376964" cy="21989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Tribeca's median household income is $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173,178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46% of residents have a BA degree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43" y="2778442"/>
            <a:ext cx="6203147" cy="3466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672" y="2215234"/>
            <a:ext cx="11212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(Data Source: US Census 2000/NYC Department of City Planning)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00240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460</TotalTime>
  <Words>1220</Words>
  <Application>Microsoft Office PowerPoint</Application>
  <PresentationFormat>Widescreen</PresentationFormat>
  <Paragraphs>254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Broadway</vt:lpstr>
      <vt:lpstr>Calibri</vt:lpstr>
      <vt:lpstr>Harrington</vt:lpstr>
      <vt:lpstr>Times New Roman</vt:lpstr>
      <vt:lpstr>Trebuchet MS</vt:lpstr>
      <vt:lpstr>Wingdings</vt:lpstr>
      <vt:lpstr>Wingdings 3</vt:lpstr>
      <vt:lpstr>Facet</vt:lpstr>
      <vt:lpstr>Ads in the City!</vt:lpstr>
      <vt:lpstr>     What is Advertising?</vt:lpstr>
      <vt:lpstr>How Advertising Works:</vt:lpstr>
      <vt:lpstr>Effects of Advertising</vt:lpstr>
      <vt:lpstr>Targeting and Advertisements</vt:lpstr>
      <vt:lpstr>PowerPoint Presentation</vt:lpstr>
      <vt:lpstr>Demographics in Central Harlem</vt:lpstr>
      <vt:lpstr>PowerPoint Presentation</vt:lpstr>
      <vt:lpstr>Demographics in Tribeca</vt:lpstr>
      <vt:lpstr>Hypotheses:</vt:lpstr>
      <vt:lpstr>  -&gt; 2 neighborhoods    • Harlem     • Tribeca     </vt:lpstr>
      <vt:lpstr>PowerPoint Presentation</vt:lpstr>
      <vt:lpstr>PowerPoint Presentation</vt:lpstr>
      <vt:lpstr>PowerPoint Presentation</vt:lpstr>
      <vt:lpstr>PowerPoint Presentation</vt:lpstr>
      <vt:lpstr>Scoring Data: Ethnicity</vt:lpstr>
      <vt:lpstr>RESULTS: Density</vt:lpstr>
      <vt:lpstr>RESULTS: CONTENT (Frequencies)</vt:lpstr>
      <vt:lpstr>RESULTS: CONTENT (Percentages) </vt:lpstr>
      <vt:lpstr>RESULTS: Ethnicity Represented</vt:lpstr>
      <vt:lpstr>RESULTS: ETHNICITY (Percentages)</vt:lpstr>
      <vt:lpstr>PowerPoint Presentation</vt:lpstr>
      <vt:lpstr>Discussion </vt:lpstr>
      <vt:lpstr>PowerPoint Presentation</vt:lpstr>
      <vt:lpstr>Implications  and Future Directions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RESULTS!!!! YEAAAAAAAA BABYYYY!!!!</dc:title>
  <dc:creator>Mckenzie, Tashagaye</dc:creator>
  <cp:lastModifiedBy>Grandsault, Myesha</cp:lastModifiedBy>
  <cp:revision>62</cp:revision>
  <dcterms:created xsi:type="dcterms:W3CDTF">2015-07-27T15:24:51Z</dcterms:created>
  <dcterms:modified xsi:type="dcterms:W3CDTF">2015-07-29T20:24:12Z</dcterms:modified>
</cp:coreProperties>
</file>